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856" r:id="rId2"/>
  </p:sldIdLst>
  <p:sldSz cx="6858000" cy="9906000" type="A4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валёва Ирина Павловна" initials="КИП" lastIdx="2" clrIdx="0">
    <p:extLst>
      <p:ext uri="{19B8F6BF-5375-455C-9EA6-DF929625EA0E}">
        <p15:presenceInfo xmlns:p15="http://schemas.microsoft.com/office/powerpoint/2012/main" userId="S::ipkovaleva@broker-sb.ru::bd911331-d253-43d6-bce4-fecb37ba79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EC5A-7229-444B-AEC3-B2F4784D1A58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60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EC5A-7229-444B-AEC3-B2F4784D1A58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6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EC5A-7229-444B-AEC3-B2F4784D1A58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29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B69EEB-6FEC-A744-9617-C0A0354B5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" t="2673" r="4970" b="4026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EED92F-FAF5-C74E-AF70-45C74112C8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" y="213685"/>
            <a:ext cx="1552873" cy="2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0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EC5A-7229-444B-AEC3-B2F4784D1A58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EC5A-7229-444B-AEC3-B2F4784D1A58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6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EC5A-7229-444B-AEC3-B2F4784D1A58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6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EC5A-7229-444B-AEC3-B2F4784D1A58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74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EC5A-7229-444B-AEC3-B2F4784D1A58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4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EC5A-7229-444B-AEC3-B2F4784D1A58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9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EC5A-7229-444B-AEC3-B2F4784D1A58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95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EC5A-7229-444B-AEC3-B2F4784D1A58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9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FEC5A-7229-444B-AEC3-B2F4784D1A58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7D877-FCD3-4782-ADF9-C9D6972F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30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4.png"/><Relationship Id="rId7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hyperlink" Target="https://crm.prof-consultant.ru/" TargetMode="External"/><Relationship Id="rId5" Type="http://schemas.microsoft.com/office/2007/relationships/hdphoto" Target="../media/hdphoto1.wdp"/><Relationship Id="rId10" Type="http://schemas.openxmlformats.org/officeDocument/2006/relationships/hyperlink" Target="https://pn.prof-consultant.ru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27">
            <a:extLst>
              <a:ext uri="{FF2B5EF4-FFF2-40B4-BE49-F238E27FC236}">
                <a16:creationId xmlns:a16="http://schemas.microsoft.com/office/drawing/2014/main" id="{0D65CF45-27B4-488F-B1ED-43B3B53345DE}"/>
              </a:ext>
            </a:extLst>
          </p:cNvPr>
          <p:cNvSpPr/>
          <p:nvPr/>
        </p:nvSpPr>
        <p:spPr>
          <a:xfrm>
            <a:off x="1676120" y="6295263"/>
            <a:ext cx="3831288" cy="3471216"/>
          </a:xfrm>
          <a:prstGeom prst="roundRect">
            <a:avLst/>
          </a:prstGeom>
          <a:solidFill>
            <a:srgbClr val="DEE7D6">
              <a:alpha val="50000"/>
            </a:srgbClr>
          </a:solidFill>
          <a:ln w="9525" cap="flat" cmpd="sng" algn="ctr">
            <a:solidFill>
              <a:srgbClr val="DEE7D6"/>
            </a:solidFill>
            <a:prstDash val="solid"/>
          </a:ln>
          <a:effectLst/>
        </p:spPr>
        <p:txBody>
          <a:bodyPr rtlCol="0" anchor="ctr"/>
          <a:lstStyle/>
          <a:p>
            <a:pPr indent="361950" algn="ctr">
              <a:buClr>
                <a:srgbClr val="269227"/>
              </a:buClr>
              <a:tabLst>
                <a:tab pos="361950" algn="l"/>
              </a:tabLst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160189-6607-4600-9FF8-1E67DEC72386}"/>
              </a:ext>
            </a:extLst>
          </p:cNvPr>
          <p:cNvSpPr txBox="1"/>
          <p:nvPr/>
        </p:nvSpPr>
        <p:spPr>
          <a:xfrm>
            <a:off x="215540" y="1908802"/>
            <a:ext cx="6698387" cy="132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Декларация</a:t>
            </a:r>
            <a:r>
              <a:rPr lang="ru-RU" sz="16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пожарной безопасности </a:t>
            </a:r>
            <a:r>
              <a:rPr lang="ru-RU" sz="1600" b="1" dirty="0">
                <a:solidFill>
                  <a:schemeClr val="bg1"/>
                </a:solidFill>
                <a:cs typeface="Segoe UI" panose="020B0502040204020203" pitchFamily="34" charset="0"/>
              </a:rPr>
              <a:t>представляет собой официальный документ, который оформлен в соответствии с требованиями органов МЧС, описывающий состояние пожарной безопасности на объекте, отражающий выполнение/невыполнение предписанных требований.</a:t>
            </a:r>
          </a:p>
          <a:p>
            <a:pPr lvl="0" algn="ctr">
              <a:lnSpc>
                <a:spcPct val="105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19CEE6C-F62B-4B27-B3DE-BCCEF69F9E81}"/>
              </a:ext>
            </a:extLst>
          </p:cNvPr>
          <p:cNvSpPr txBox="1">
            <a:spLocks/>
          </p:cNvSpPr>
          <p:nvPr/>
        </p:nvSpPr>
        <p:spPr>
          <a:xfrm>
            <a:off x="527162" y="444322"/>
            <a:ext cx="6091192" cy="3374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Декларация пожарной безопасности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DEB53-D80B-4AD7-B44C-C28C603ED183}"/>
              </a:ext>
            </a:extLst>
          </p:cNvPr>
          <p:cNvSpPr txBox="1"/>
          <p:nvPr/>
        </p:nvSpPr>
        <p:spPr>
          <a:xfrm>
            <a:off x="900407" y="5221494"/>
            <a:ext cx="4219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chemeClr val="bg1"/>
                </a:solidFill>
              </a:rPr>
              <a:t>Срок подготовки декларации пожарной безопасности – 20 дней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8AC256-402A-4CF0-BDE5-0A9ED344EFEF}"/>
              </a:ext>
            </a:extLst>
          </p:cNvPr>
          <p:cNvSpPr txBox="1"/>
          <p:nvPr/>
        </p:nvSpPr>
        <p:spPr>
          <a:xfrm>
            <a:off x="915126" y="4407647"/>
            <a:ext cx="4135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Документы, необходимые для оформления Декларации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1F0C483-0FA8-4F34-8E86-36BE944F89BD}"/>
              </a:ext>
            </a:extLst>
          </p:cNvPr>
          <p:cNvGrpSpPr/>
          <p:nvPr/>
        </p:nvGrpSpPr>
        <p:grpSpPr>
          <a:xfrm>
            <a:off x="97388" y="949575"/>
            <a:ext cx="6765374" cy="801253"/>
            <a:chOff x="102150" y="833326"/>
            <a:chExt cx="6765374" cy="80125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25B1B4B-BE7C-43C9-9F6F-97FF6114CA01}"/>
                </a:ext>
              </a:extLst>
            </p:cNvPr>
            <p:cNvSpPr/>
            <p:nvPr/>
          </p:nvSpPr>
          <p:spPr>
            <a:xfrm>
              <a:off x="576262" y="867052"/>
              <a:ext cx="6291262" cy="7576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B7944C-FB42-4693-A4BA-0A74CDC37482}"/>
                </a:ext>
              </a:extLst>
            </p:cNvPr>
            <p:cNvSpPr txBox="1"/>
            <p:nvPr/>
          </p:nvSpPr>
          <p:spPr>
            <a:xfrm>
              <a:off x="1128123" y="943992"/>
              <a:ext cx="50964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ru-RU" sz="1600" b="1" i="1" dirty="0">
                  <a:solidFill>
                    <a:schemeClr val="accent6">
                      <a:lumMod val="75000"/>
                    </a:schemeClr>
                  </a:solidFill>
                </a:rPr>
                <a:t>Фокусная группа: </a:t>
              </a:r>
              <a:r>
                <a:rPr lang="ru-RU" sz="1600" i="1" dirty="0">
                  <a:solidFill>
                    <a:schemeClr val="accent6">
                      <a:lumMod val="75000"/>
                    </a:schemeClr>
                  </a:solidFill>
                </a:rPr>
                <a:t>собственники и арендаторы коммерческой недвижимости</a:t>
              </a: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D6102C1-9D27-4FE8-A4CD-6EDF6123B4F7}"/>
                </a:ext>
              </a:extLst>
            </p:cNvPr>
            <p:cNvSpPr/>
            <p:nvPr/>
          </p:nvSpPr>
          <p:spPr>
            <a:xfrm>
              <a:off x="102150" y="833326"/>
              <a:ext cx="782834" cy="80125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DA7ED4C3-74CA-4099-8648-BB0E72321289}"/>
                </a:ext>
              </a:extLst>
            </p:cNvPr>
            <p:cNvSpPr/>
            <p:nvPr/>
          </p:nvSpPr>
          <p:spPr>
            <a:xfrm>
              <a:off x="220302" y="833326"/>
              <a:ext cx="782834" cy="8012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3071003-F9FE-417B-99A7-338D20D1A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25" y="974252"/>
              <a:ext cx="527759" cy="527759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29C80DD-8CCF-41F9-970A-CB386D7E1EC0}"/>
              </a:ext>
            </a:extLst>
          </p:cNvPr>
          <p:cNvGrpSpPr/>
          <p:nvPr/>
        </p:nvGrpSpPr>
        <p:grpSpPr>
          <a:xfrm>
            <a:off x="1826923" y="6455705"/>
            <a:ext cx="3858439" cy="2971485"/>
            <a:chOff x="3737959" y="6129875"/>
            <a:chExt cx="3226265" cy="27370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B39989-2C61-4875-8258-92CA1B07190B}"/>
                </a:ext>
              </a:extLst>
            </p:cNvPr>
            <p:cNvSpPr txBox="1"/>
            <p:nvPr/>
          </p:nvSpPr>
          <p:spPr>
            <a:xfrm>
              <a:off x="3906691" y="6129875"/>
              <a:ext cx="3057533" cy="538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50 000 рублей*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effectLst/>
                </a:rPr>
                <a:t>Аллокация НКД – 100 %</a:t>
              </a:r>
            </a:p>
          </p:txBody>
        </p:sp>
        <p:sp>
          <p:nvSpPr>
            <p:cNvPr id="22" name="Скругленный прямоугольник 58">
              <a:extLst>
                <a:ext uri="{FF2B5EF4-FFF2-40B4-BE49-F238E27FC236}">
                  <a16:creationId xmlns:a16="http://schemas.microsoft.com/office/drawing/2014/main" id="{0283A8C5-298A-4B63-A542-83814E610246}"/>
                </a:ext>
              </a:extLst>
            </p:cNvPr>
            <p:cNvSpPr/>
            <p:nvPr/>
          </p:nvSpPr>
          <p:spPr bwMode="auto">
            <a:xfrm>
              <a:off x="3756860" y="7108453"/>
              <a:ext cx="2913570" cy="324991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lIns="36000" tIns="36000" rIns="36000" bIns="36000" anchor="ctr"/>
            <a:lstStyle/>
            <a:p>
              <a:pPr algn="ctr" eaLnBrk="0" hangingPunct="0">
                <a:lnSpc>
                  <a:spcPts val="1500"/>
                </a:lnSpc>
                <a:buClr>
                  <a:srgbClr val="000000"/>
                </a:buClr>
                <a:defRPr/>
              </a:pPr>
              <a:r>
                <a:rPr lang="ru-RU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Оформление штатными сотрудниками </a:t>
              </a:r>
            </a:p>
          </p:txBody>
        </p:sp>
        <p:sp>
          <p:nvSpPr>
            <p:cNvPr id="24" name="Скругленный прямоугольник 60">
              <a:extLst>
                <a:ext uri="{FF2B5EF4-FFF2-40B4-BE49-F238E27FC236}">
                  <a16:creationId xmlns:a16="http://schemas.microsoft.com/office/drawing/2014/main" id="{19E355CF-869C-47EE-9E9A-31E5D469E22F}"/>
                </a:ext>
              </a:extLst>
            </p:cNvPr>
            <p:cNvSpPr/>
            <p:nvPr/>
          </p:nvSpPr>
          <p:spPr bwMode="auto">
            <a:xfrm>
              <a:off x="3737959" y="7608050"/>
              <a:ext cx="2932470" cy="296783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lIns="36000" tIns="36000" rIns="36000" bIns="36000" anchor="ctr"/>
            <a:lstStyle/>
            <a:p>
              <a:pPr algn="ctr" eaLnBrk="0" hangingPunct="0">
                <a:lnSpc>
                  <a:spcPts val="1500"/>
                </a:lnSpc>
                <a:buClr>
                  <a:srgbClr val="000000"/>
                </a:buClr>
              </a:pPr>
              <a:r>
                <a:rPr lang="ru-RU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Лучший сервис на рынке</a:t>
              </a:r>
            </a:p>
          </p:txBody>
        </p:sp>
        <p:sp>
          <p:nvSpPr>
            <p:cNvPr id="25" name="Скругленный прямоугольник 61">
              <a:extLst>
                <a:ext uri="{FF2B5EF4-FFF2-40B4-BE49-F238E27FC236}">
                  <a16:creationId xmlns:a16="http://schemas.microsoft.com/office/drawing/2014/main" id="{1CE1AA03-E1F8-4277-809F-44D33A68A574}"/>
                </a:ext>
              </a:extLst>
            </p:cNvPr>
            <p:cNvSpPr/>
            <p:nvPr/>
          </p:nvSpPr>
          <p:spPr bwMode="auto">
            <a:xfrm>
              <a:off x="3737960" y="8073806"/>
              <a:ext cx="2915840" cy="296783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lIns="36000" tIns="36000" rIns="36000" bIns="36000" anchor="ctr"/>
            <a:lstStyle/>
            <a:p>
              <a:pPr algn="ctr" eaLnBrk="0" hangingPunct="0">
                <a:lnSpc>
                  <a:spcPts val="1500"/>
                </a:lnSpc>
                <a:buClr>
                  <a:srgbClr val="000000"/>
                </a:buClr>
              </a:pPr>
              <a:r>
                <a:rPr lang="ru-RU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Сокращение времени</a:t>
              </a: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B2DF227-168E-4777-BBA4-6B48205CC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691" y="6151372"/>
              <a:ext cx="525247" cy="5252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7" name="Скругленный прямоугольник 63">
              <a:extLst>
                <a:ext uri="{FF2B5EF4-FFF2-40B4-BE49-F238E27FC236}">
                  <a16:creationId xmlns:a16="http://schemas.microsoft.com/office/drawing/2014/main" id="{64EB51C7-B9A8-4EAE-A738-0CECF8268A08}"/>
                </a:ext>
              </a:extLst>
            </p:cNvPr>
            <p:cNvSpPr/>
            <p:nvPr/>
          </p:nvSpPr>
          <p:spPr bwMode="auto">
            <a:xfrm>
              <a:off x="3754591" y="8570111"/>
              <a:ext cx="2899209" cy="296784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lIns="36000" tIns="36000" rIns="36000" bIns="36000" anchor="ctr"/>
            <a:lstStyle/>
            <a:p>
              <a:pPr algn="ctr" eaLnBrk="0" hangingPunct="0">
                <a:lnSpc>
                  <a:spcPts val="1500"/>
                </a:lnSpc>
                <a:buClr>
                  <a:srgbClr val="000000"/>
                </a:buClr>
              </a:pPr>
              <a:r>
                <a:rPr lang="ru-RU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Оформление без выезда инженера на объект</a:t>
              </a: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FAB0017-6F41-4893-9AA7-2639E955F2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35" y="3489671"/>
            <a:ext cx="551317" cy="551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94B3D4FF-C2B0-4BA7-8774-F59B19B2AFF4}"/>
              </a:ext>
            </a:extLst>
          </p:cNvPr>
          <p:cNvSpPr/>
          <p:nvPr/>
        </p:nvSpPr>
        <p:spPr>
          <a:xfrm>
            <a:off x="313720" y="4471311"/>
            <a:ext cx="551317" cy="58055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BFDB7E56-FA46-4994-AF40-9646F0A637B9}"/>
              </a:ext>
            </a:extLst>
          </p:cNvPr>
          <p:cNvSpPr/>
          <p:nvPr/>
        </p:nvSpPr>
        <p:spPr>
          <a:xfrm>
            <a:off x="319736" y="5285158"/>
            <a:ext cx="539286" cy="58055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F89B8F03-9A9D-47D4-BE51-268FED480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41758"/>
              </p:ext>
            </p:extLst>
          </p:nvPr>
        </p:nvGraphicFramePr>
        <p:xfrm>
          <a:off x="5169897" y="4410134"/>
          <a:ext cx="1199876" cy="96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Document" showAsIcon="1" r:id="rId7" imgW="914597" imgH="806406" progId="Word.Document.12">
                  <p:embed/>
                </p:oleObj>
              </mc:Choice>
              <mc:Fallback>
                <p:oleObj name="Document" showAsIcon="1" r:id="rId7" imgW="914597" imgH="8064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69897" y="4410134"/>
                        <a:ext cx="1199876" cy="96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32B73BE-CF53-463B-9BD9-94DAFBC51A70}"/>
              </a:ext>
            </a:extLst>
          </p:cNvPr>
          <p:cNvSpPr txBox="1"/>
          <p:nvPr/>
        </p:nvSpPr>
        <p:spPr>
          <a:xfrm>
            <a:off x="1797256" y="7101725"/>
            <a:ext cx="37101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050" dirty="0">
                <a:solidFill>
                  <a:schemeClr val="bg1"/>
                </a:solidFill>
              </a:rPr>
              <a:t>БЕЗ регистрации (Клиент самостоятельное ее регистрирует в территориальном органе МЧС России);</a:t>
            </a:r>
          </a:p>
          <a:p>
            <a:endParaRPr lang="ru-RU" sz="1050" dirty="0"/>
          </a:p>
        </p:txBody>
      </p:sp>
      <p:pic>
        <p:nvPicPr>
          <p:cNvPr id="28" name="Рисунок 1" descr="image001">
            <a:extLst>
              <a:ext uri="{FF2B5EF4-FFF2-40B4-BE49-F238E27FC236}">
                <a16:creationId xmlns:a16="http://schemas.microsoft.com/office/drawing/2014/main" id="{980B3BB0-8E94-4A3B-AD4B-3EDC081DA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09" y="45518"/>
            <a:ext cx="18970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65">
            <a:extLst>
              <a:ext uri="{FF2B5EF4-FFF2-40B4-BE49-F238E27FC236}">
                <a16:creationId xmlns:a16="http://schemas.microsoft.com/office/drawing/2014/main" id="{9C031E94-C990-497F-9787-39F2B1CDEBFE}"/>
              </a:ext>
            </a:extLst>
          </p:cNvPr>
          <p:cNvSpPr txBox="1"/>
          <p:nvPr/>
        </p:nvSpPr>
        <p:spPr>
          <a:xfrm>
            <a:off x="998374" y="3175371"/>
            <a:ext cx="5644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b="1" dirty="0">
                <a:solidFill>
                  <a:schemeClr val="bg1"/>
                </a:solidFill>
                <a:cs typeface="Segoe UI" panose="020B0502040204020203" pitchFamily="34" charset="0"/>
              </a:rPr>
              <a:t>Для подготовки Договора и Счета необходимо заполнить Заявку</a:t>
            </a:r>
            <a:r>
              <a:rPr lang="en-US" sz="15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  <a:r>
              <a:rPr lang="ru-RU" sz="1500" b="1" dirty="0">
                <a:solidFill>
                  <a:schemeClr val="bg1"/>
                </a:solidFill>
                <a:cs typeface="Segoe UI" panose="020B0502040204020203" pitchFamily="34" charset="0"/>
              </a:rPr>
              <a:t>на </a:t>
            </a:r>
            <a:r>
              <a:rPr lang="en-US" sz="1500" b="1" dirty="0">
                <a:solidFill>
                  <a:schemeClr val="bg1"/>
                </a:solidFill>
                <a:cs typeface="Segoe UI" panose="020B0502040204020203" pitchFamily="34" charset="0"/>
              </a:rPr>
              <a:t>CORPLACE </a:t>
            </a:r>
            <a:r>
              <a:rPr lang="ru-RU" sz="1500" b="1" dirty="0">
                <a:solidFill>
                  <a:schemeClr val="bg1"/>
                </a:solidFill>
                <a:cs typeface="Segoe UI" panose="020B0502040204020203" pitchFamily="34" charset="0"/>
              </a:rPr>
              <a:t>и </a:t>
            </a:r>
            <a:r>
              <a:rPr lang="ru-RU" sz="1500" b="1" dirty="0" err="1">
                <a:solidFill>
                  <a:schemeClr val="bg1"/>
                </a:solidFill>
                <a:cs typeface="Segoe UI" panose="020B0502040204020203" pitchFamily="34" charset="0"/>
              </a:rPr>
              <a:t>Битрикс</a:t>
            </a:r>
            <a:r>
              <a:rPr lang="ru-RU" sz="1500" b="1" dirty="0">
                <a:solidFill>
                  <a:schemeClr val="bg1"/>
                </a:solidFill>
                <a:cs typeface="Segoe UI" panose="020B0502040204020203" pitchFamily="34" charset="0"/>
              </a:rPr>
              <a:t> 24: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chemeClr val="bg1"/>
                </a:solidFill>
                <a:cs typeface="Segoe UI" panose="020B050204020402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https://pn.prof-consultant.ru</a:t>
            </a:r>
            <a:endParaRPr lang="ru-RU" sz="1500" b="1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chemeClr val="bg1"/>
                </a:solidFill>
                <a:cs typeface="Segoe UI" panose="020B050204020402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https://crm.prof-consultant.ru</a:t>
            </a:r>
            <a:r>
              <a:rPr lang="ru-RU" sz="1500" b="1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1116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125</Words>
  <Application>Microsoft Office PowerPoint</Application>
  <PresentationFormat>Лист A4 (210x297 мм)</PresentationFormat>
  <Paragraphs>18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Wingdings</vt:lpstr>
      <vt:lpstr>Тема Office</vt:lpstr>
      <vt:lpstr>Document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Холмогорова Валерия Вадимовна</dc:creator>
  <cp:lastModifiedBy>Ковалёва Ирина Павловна</cp:lastModifiedBy>
  <cp:revision>42</cp:revision>
  <cp:lastPrinted>2019-01-29T15:44:16Z</cp:lastPrinted>
  <dcterms:created xsi:type="dcterms:W3CDTF">2019-01-29T13:54:47Z</dcterms:created>
  <dcterms:modified xsi:type="dcterms:W3CDTF">2022-05-23T08:10:20Z</dcterms:modified>
</cp:coreProperties>
</file>