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856" r:id="rId2"/>
  </p:sldIdLst>
  <p:sldSz cx="6858000" cy="9906000" type="A4"/>
  <p:notesSz cx="6810375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овалёва Ирина Павловна" initials="КИП" lastIdx="1" clrIdx="0">
    <p:extLst>
      <p:ext uri="{19B8F6BF-5375-455C-9EA6-DF929625EA0E}">
        <p15:presenceInfo xmlns:p15="http://schemas.microsoft.com/office/powerpoint/2012/main" userId="S::ipkovaleva@broker-sb.ru::bd911331-d253-43d6-bce4-fecb37ba794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6" d="100"/>
          <a:sy n="46" d="100"/>
        </p:scale>
        <p:origin x="217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FEC5A-7229-444B-AEC3-B2F4784D1A58}" type="datetimeFigureOut">
              <a:rPr lang="ru-RU" smtClean="0"/>
              <a:t>20.07.2021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7D877-FCD3-4782-ADF9-C9D6972FB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601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FEC5A-7229-444B-AEC3-B2F4784D1A58}" type="datetimeFigureOut">
              <a:rPr lang="ru-RU" smtClean="0"/>
              <a:t>20.07.2021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7D877-FCD3-4782-ADF9-C9D6972FB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568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FEC5A-7229-444B-AEC3-B2F4784D1A58}" type="datetimeFigureOut">
              <a:rPr lang="ru-RU" smtClean="0"/>
              <a:t>20.07.2021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7D877-FCD3-4782-ADF9-C9D6972FB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829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CB69EEB-6FEC-A744-9617-C0A0354B5B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" t="2673" r="4970" b="4026"/>
          <a:stretch/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3EED92F-FAF5-C74E-AF70-45C74112C8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7" y="213685"/>
            <a:ext cx="1552873" cy="2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09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FEC5A-7229-444B-AEC3-B2F4784D1A58}" type="datetimeFigureOut">
              <a:rPr lang="ru-RU" smtClean="0"/>
              <a:t>20.07.2021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7D877-FCD3-4782-ADF9-C9D6972FB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11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FEC5A-7229-444B-AEC3-B2F4784D1A58}" type="datetimeFigureOut">
              <a:rPr lang="ru-RU" smtClean="0"/>
              <a:t>20.07.2021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7D877-FCD3-4782-ADF9-C9D6972FB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161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FEC5A-7229-444B-AEC3-B2F4784D1A58}" type="datetimeFigureOut">
              <a:rPr lang="ru-RU" smtClean="0"/>
              <a:t>20.07.2021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7D877-FCD3-4782-ADF9-C9D6972FB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867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FEC5A-7229-444B-AEC3-B2F4784D1A58}" type="datetimeFigureOut">
              <a:rPr lang="ru-RU" smtClean="0"/>
              <a:t>20.07.2021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7D877-FCD3-4782-ADF9-C9D6972FB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744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FEC5A-7229-444B-AEC3-B2F4784D1A58}" type="datetimeFigureOut">
              <a:rPr lang="ru-RU" smtClean="0"/>
              <a:t>20.07.2021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7D877-FCD3-4782-ADF9-C9D6972FB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248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FEC5A-7229-444B-AEC3-B2F4784D1A58}" type="datetimeFigureOut">
              <a:rPr lang="ru-RU" smtClean="0"/>
              <a:t>20.07.2021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7D877-FCD3-4782-ADF9-C9D6972FB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795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FEC5A-7229-444B-AEC3-B2F4784D1A58}" type="datetimeFigureOut">
              <a:rPr lang="ru-RU" smtClean="0"/>
              <a:t>20.07.2021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7D877-FCD3-4782-ADF9-C9D6972FB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954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FEC5A-7229-444B-AEC3-B2F4784D1A58}" type="datetimeFigureOut">
              <a:rPr lang="ru-RU" smtClean="0"/>
              <a:t>20.07.2021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7D877-FCD3-4782-ADF9-C9D6972FB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91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FEC5A-7229-444B-AEC3-B2F4784D1A58}" type="datetimeFigureOut">
              <a:rPr lang="ru-RU" smtClean="0"/>
              <a:t>20.07.2021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7D877-FCD3-4782-ADF9-C9D6972FB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300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hyperlink" Target="mailto:llc_pc@broker-sb.ru" TargetMode="Externa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27">
            <a:extLst>
              <a:ext uri="{FF2B5EF4-FFF2-40B4-BE49-F238E27FC236}">
                <a16:creationId xmlns:a16="http://schemas.microsoft.com/office/drawing/2014/main" id="{0D65CF45-27B4-488F-B1ED-43B3B53345DE}"/>
              </a:ext>
            </a:extLst>
          </p:cNvPr>
          <p:cNvSpPr/>
          <p:nvPr/>
        </p:nvSpPr>
        <p:spPr>
          <a:xfrm>
            <a:off x="1668629" y="6007509"/>
            <a:ext cx="3831288" cy="3829223"/>
          </a:xfrm>
          <a:prstGeom prst="roundRect">
            <a:avLst/>
          </a:prstGeom>
          <a:solidFill>
            <a:srgbClr val="DEE7D6">
              <a:alpha val="50000"/>
            </a:srgbClr>
          </a:solidFill>
          <a:ln w="9525" cap="flat" cmpd="sng" algn="ctr">
            <a:solidFill>
              <a:srgbClr val="DEE7D6"/>
            </a:solidFill>
            <a:prstDash val="solid"/>
          </a:ln>
          <a:effectLst/>
        </p:spPr>
        <p:txBody>
          <a:bodyPr rtlCol="0" anchor="ctr"/>
          <a:lstStyle/>
          <a:p>
            <a:pPr indent="361950" algn="ctr">
              <a:buClr>
                <a:srgbClr val="269227"/>
              </a:buClr>
              <a:tabLst>
                <a:tab pos="361950" algn="l"/>
              </a:tabLst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160189-6607-4600-9FF8-1E67DEC72386}"/>
              </a:ext>
            </a:extLst>
          </p:cNvPr>
          <p:cNvSpPr txBox="1"/>
          <p:nvPr/>
        </p:nvSpPr>
        <p:spPr>
          <a:xfrm>
            <a:off x="200536" y="1834537"/>
            <a:ext cx="6698387" cy="1850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cs typeface="Segoe UI" panose="020B0502040204020203" pitchFamily="34" charset="0"/>
              </a:rPr>
              <a:t>Для предварительного расчета стоимости (индивидуальные решения) направить параметры:</a:t>
            </a:r>
          </a:p>
          <a:p>
            <a:pPr marL="342900" lvl="0" indent="-342900">
              <a:lnSpc>
                <a:spcPct val="10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bg1"/>
                </a:solidFill>
                <a:ea typeface="Calibri" panose="020F0502020204030204" pitchFamily="34" charset="0"/>
              </a:rPr>
              <a:t>Функциональное назначение здания;</a:t>
            </a:r>
          </a:p>
          <a:p>
            <a:pPr marL="342900" lvl="0" indent="-342900">
              <a:lnSpc>
                <a:spcPct val="10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bg1"/>
                </a:solidFill>
                <a:ea typeface="Calibri" panose="020F0502020204030204" pitchFamily="34" charset="0"/>
              </a:rPr>
              <a:t>Количество этажей;</a:t>
            </a:r>
          </a:p>
          <a:p>
            <a:pPr marL="342900" lvl="0" indent="-342900">
              <a:lnSpc>
                <a:spcPct val="10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bg1"/>
                </a:solidFill>
                <a:ea typeface="Calibri" panose="020F0502020204030204" pitchFamily="34" charset="0"/>
              </a:rPr>
              <a:t>Общая площадь;</a:t>
            </a:r>
          </a:p>
          <a:p>
            <a:pPr marL="342900" lvl="0" indent="-342900">
              <a:lnSpc>
                <a:spcPct val="10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bg1"/>
                </a:solidFill>
                <a:ea typeface="Calibri" panose="020F0502020204030204" pitchFamily="34" charset="0"/>
              </a:rPr>
              <a:t>Сайт организации - если есть</a:t>
            </a:r>
          </a:p>
          <a:p>
            <a:pPr lvl="0">
              <a:lnSpc>
                <a:spcPct val="105000"/>
              </a:lnSpc>
              <a:spcAft>
                <a:spcPts val="800"/>
              </a:spcAft>
            </a:pPr>
            <a:r>
              <a:rPr lang="ru-RU" sz="1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419CEE6C-F62B-4B27-B3DE-BCCEF69F9E81}"/>
              </a:ext>
            </a:extLst>
          </p:cNvPr>
          <p:cNvSpPr txBox="1">
            <a:spLocks/>
          </p:cNvSpPr>
          <p:nvPr/>
        </p:nvSpPr>
        <p:spPr>
          <a:xfrm>
            <a:off x="527162" y="444322"/>
            <a:ext cx="5387510" cy="4174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Проверка пожарной безопасности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FDEB53-D80B-4AD7-B44C-C28C603ED183}"/>
              </a:ext>
            </a:extLst>
          </p:cNvPr>
          <p:cNvSpPr txBox="1"/>
          <p:nvPr/>
        </p:nvSpPr>
        <p:spPr>
          <a:xfrm>
            <a:off x="900407" y="5221494"/>
            <a:ext cx="4219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>
                <a:solidFill>
                  <a:schemeClr val="bg1"/>
                </a:solidFill>
              </a:rPr>
              <a:t>Окончательный расчет после предоставления всех документов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8AC256-402A-4CF0-BDE5-0A9ED344EFEF}"/>
              </a:ext>
            </a:extLst>
          </p:cNvPr>
          <p:cNvSpPr txBox="1"/>
          <p:nvPr/>
        </p:nvSpPr>
        <p:spPr>
          <a:xfrm>
            <a:off x="915126" y="4407647"/>
            <a:ext cx="4135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</a:rPr>
              <a:t>Документы, необходимые для оформления заключения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71F0C483-0FA8-4F34-8E86-36BE944F89BD}"/>
              </a:ext>
            </a:extLst>
          </p:cNvPr>
          <p:cNvGrpSpPr/>
          <p:nvPr/>
        </p:nvGrpSpPr>
        <p:grpSpPr>
          <a:xfrm>
            <a:off x="97388" y="949575"/>
            <a:ext cx="6765374" cy="801253"/>
            <a:chOff x="102150" y="833326"/>
            <a:chExt cx="6765374" cy="801253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D25B1B4B-BE7C-43C9-9F6F-97FF6114CA01}"/>
                </a:ext>
              </a:extLst>
            </p:cNvPr>
            <p:cNvSpPr/>
            <p:nvPr/>
          </p:nvSpPr>
          <p:spPr>
            <a:xfrm>
              <a:off x="576262" y="867052"/>
              <a:ext cx="6291262" cy="75765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4B7944C-FB42-4693-A4BA-0A74CDC37482}"/>
                </a:ext>
              </a:extLst>
            </p:cNvPr>
            <p:cNvSpPr txBox="1"/>
            <p:nvPr/>
          </p:nvSpPr>
          <p:spPr>
            <a:xfrm>
              <a:off x="1128123" y="943992"/>
              <a:ext cx="50964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 indent="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ru-RU" sz="1600" b="1" i="1" dirty="0">
                  <a:solidFill>
                    <a:schemeClr val="accent6">
                      <a:lumMod val="75000"/>
                    </a:schemeClr>
                  </a:solidFill>
                </a:rPr>
                <a:t>Фокусная группа: </a:t>
              </a:r>
              <a:r>
                <a:rPr lang="ru-RU" sz="1600" i="1" dirty="0">
                  <a:solidFill>
                    <a:schemeClr val="accent6">
                      <a:lumMod val="75000"/>
                    </a:schemeClr>
                  </a:solidFill>
                </a:rPr>
                <a:t>собственники и арендаторы коммерческой недвижимости</a:t>
              </a:r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0D6102C1-9D27-4FE8-A4CD-6EDF6123B4F7}"/>
                </a:ext>
              </a:extLst>
            </p:cNvPr>
            <p:cNvSpPr/>
            <p:nvPr/>
          </p:nvSpPr>
          <p:spPr>
            <a:xfrm>
              <a:off x="102150" y="833326"/>
              <a:ext cx="782834" cy="80125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DA7ED4C3-74CA-4099-8648-BB0E72321289}"/>
                </a:ext>
              </a:extLst>
            </p:cNvPr>
            <p:cNvSpPr/>
            <p:nvPr/>
          </p:nvSpPr>
          <p:spPr>
            <a:xfrm>
              <a:off x="220302" y="833326"/>
              <a:ext cx="782834" cy="80125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D3071003-F9FE-417B-99A7-338D20D1A3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025" y="974252"/>
              <a:ext cx="527759" cy="527759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A29C80DD-8CCF-41F9-970A-CB386D7E1EC0}"/>
              </a:ext>
            </a:extLst>
          </p:cNvPr>
          <p:cNvGrpSpPr/>
          <p:nvPr/>
        </p:nvGrpSpPr>
        <p:grpSpPr>
          <a:xfrm>
            <a:off x="1826923" y="6207103"/>
            <a:ext cx="3790763" cy="3329813"/>
            <a:chOff x="3737959" y="6159180"/>
            <a:chExt cx="3169678" cy="306707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BB39989-2C61-4875-8258-92CA1B07190B}"/>
                </a:ext>
              </a:extLst>
            </p:cNvPr>
            <p:cNvSpPr txBox="1"/>
            <p:nvPr/>
          </p:nvSpPr>
          <p:spPr>
            <a:xfrm>
              <a:off x="3850104" y="6159180"/>
              <a:ext cx="3057533" cy="538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</a:rPr>
                <a:t>Дистанционная проверка от 40 000 </a:t>
              </a:r>
              <a:r>
                <a:rPr lang="ru-RU" sz="1600" b="1" dirty="0">
                  <a:solidFill>
                    <a:schemeClr val="bg1"/>
                  </a:solidFill>
                  <a:effectLst/>
                </a:rPr>
                <a:t>₽</a:t>
              </a:r>
            </a:p>
            <a:p>
              <a:pPr algn="ctr"/>
              <a:r>
                <a:rPr lang="ru-RU" sz="1600" b="1" dirty="0">
                  <a:solidFill>
                    <a:schemeClr val="bg1"/>
                  </a:solidFill>
                </a:rPr>
                <a:t>Очная проверка от 150 000 ₽</a:t>
              </a:r>
            </a:p>
          </p:txBody>
        </p:sp>
        <p:sp>
          <p:nvSpPr>
            <p:cNvPr id="22" name="Скругленный прямоугольник 58">
              <a:extLst>
                <a:ext uri="{FF2B5EF4-FFF2-40B4-BE49-F238E27FC236}">
                  <a16:creationId xmlns:a16="http://schemas.microsoft.com/office/drawing/2014/main" id="{0283A8C5-298A-4B63-A542-83814E610246}"/>
                </a:ext>
              </a:extLst>
            </p:cNvPr>
            <p:cNvSpPr/>
            <p:nvPr/>
          </p:nvSpPr>
          <p:spPr bwMode="auto">
            <a:xfrm>
              <a:off x="3756860" y="7108453"/>
              <a:ext cx="2913570" cy="324991"/>
            </a:xfrm>
            <a:prstGeom prst="roundRect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wrap="none" lIns="36000" tIns="36000" rIns="36000" bIns="36000" anchor="ctr"/>
            <a:lstStyle/>
            <a:p>
              <a:pPr algn="ctr" eaLnBrk="0" hangingPunct="0">
                <a:lnSpc>
                  <a:spcPts val="1500"/>
                </a:lnSpc>
                <a:buClr>
                  <a:srgbClr val="000000"/>
                </a:buClr>
                <a:defRPr/>
              </a:pPr>
              <a:r>
                <a:rPr lang="ru-RU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Оформление штатными сотрудниками </a:t>
              </a:r>
            </a:p>
          </p:txBody>
        </p:sp>
        <p:sp>
          <p:nvSpPr>
            <p:cNvPr id="23" name="Скругленный прямоугольник 59">
              <a:extLst>
                <a:ext uri="{FF2B5EF4-FFF2-40B4-BE49-F238E27FC236}">
                  <a16:creationId xmlns:a16="http://schemas.microsoft.com/office/drawing/2014/main" id="{F8A3ACC9-B7CC-4887-B542-DF80130CDC43}"/>
                </a:ext>
              </a:extLst>
            </p:cNvPr>
            <p:cNvSpPr/>
            <p:nvPr/>
          </p:nvSpPr>
          <p:spPr bwMode="auto">
            <a:xfrm>
              <a:off x="3737959" y="7574780"/>
              <a:ext cx="2932470" cy="296783"/>
            </a:xfrm>
            <a:prstGeom prst="roundRect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wrap="none" lIns="36000" tIns="36000" rIns="36000" bIns="36000" anchor="ctr"/>
            <a:lstStyle/>
            <a:p>
              <a:pPr algn="ctr" eaLnBrk="0" hangingPunct="0">
                <a:lnSpc>
                  <a:spcPts val="1500"/>
                </a:lnSpc>
                <a:buClr>
                  <a:srgbClr val="000000"/>
                </a:buClr>
              </a:pPr>
              <a:r>
                <a:rPr lang="ru-RU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Ответственность застрахована</a:t>
              </a:r>
            </a:p>
          </p:txBody>
        </p:sp>
        <p:sp>
          <p:nvSpPr>
            <p:cNvPr id="24" name="Скругленный прямоугольник 60">
              <a:extLst>
                <a:ext uri="{FF2B5EF4-FFF2-40B4-BE49-F238E27FC236}">
                  <a16:creationId xmlns:a16="http://schemas.microsoft.com/office/drawing/2014/main" id="{19E355CF-869C-47EE-9E9A-31E5D469E22F}"/>
                </a:ext>
              </a:extLst>
            </p:cNvPr>
            <p:cNvSpPr/>
            <p:nvPr/>
          </p:nvSpPr>
          <p:spPr bwMode="auto">
            <a:xfrm>
              <a:off x="3737959" y="8068480"/>
              <a:ext cx="2932470" cy="296783"/>
            </a:xfrm>
            <a:prstGeom prst="roundRect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wrap="none" lIns="36000" tIns="36000" rIns="36000" bIns="36000" anchor="ctr"/>
            <a:lstStyle/>
            <a:p>
              <a:pPr algn="ctr" eaLnBrk="0" hangingPunct="0">
                <a:lnSpc>
                  <a:spcPts val="1500"/>
                </a:lnSpc>
                <a:buClr>
                  <a:srgbClr val="000000"/>
                </a:buClr>
              </a:pPr>
              <a:r>
                <a:rPr lang="ru-RU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Расчёт по индивидуальным параметрам</a:t>
              </a:r>
            </a:p>
          </p:txBody>
        </p:sp>
        <p:sp>
          <p:nvSpPr>
            <p:cNvPr id="25" name="Скругленный прямоугольник 61">
              <a:extLst>
                <a:ext uri="{FF2B5EF4-FFF2-40B4-BE49-F238E27FC236}">
                  <a16:creationId xmlns:a16="http://schemas.microsoft.com/office/drawing/2014/main" id="{1CE1AA03-E1F8-4277-809F-44D33A68A574}"/>
                </a:ext>
              </a:extLst>
            </p:cNvPr>
            <p:cNvSpPr/>
            <p:nvPr/>
          </p:nvSpPr>
          <p:spPr bwMode="auto">
            <a:xfrm>
              <a:off x="3737960" y="8478086"/>
              <a:ext cx="2915840" cy="296783"/>
            </a:xfrm>
            <a:prstGeom prst="roundRect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wrap="none" lIns="36000" tIns="36000" rIns="36000" bIns="36000" anchor="ctr"/>
            <a:lstStyle/>
            <a:p>
              <a:pPr algn="ctr" eaLnBrk="0" hangingPunct="0">
                <a:lnSpc>
                  <a:spcPts val="1500"/>
                </a:lnSpc>
                <a:buClr>
                  <a:srgbClr val="000000"/>
                </a:buClr>
              </a:pPr>
              <a:r>
                <a:rPr lang="ru-RU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Мобильное решение </a:t>
              </a:r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8B2DF227-168E-4777-BBA4-6B48205CC3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592" y="6506739"/>
              <a:ext cx="525247" cy="52524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7" name="Скругленный прямоугольник 63">
              <a:extLst>
                <a:ext uri="{FF2B5EF4-FFF2-40B4-BE49-F238E27FC236}">
                  <a16:creationId xmlns:a16="http://schemas.microsoft.com/office/drawing/2014/main" id="{64EB51C7-B9A8-4EAE-A738-0CECF8268A08}"/>
                </a:ext>
              </a:extLst>
            </p:cNvPr>
            <p:cNvSpPr/>
            <p:nvPr/>
          </p:nvSpPr>
          <p:spPr bwMode="auto">
            <a:xfrm>
              <a:off x="3754591" y="8929471"/>
              <a:ext cx="2899209" cy="296784"/>
            </a:xfrm>
            <a:prstGeom prst="roundRect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wrap="none" lIns="36000" tIns="36000" rIns="36000" bIns="36000" anchor="ctr"/>
            <a:lstStyle/>
            <a:p>
              <a:pPr algn="ctr" eaLnBrk="0" hangingPunct="0">
                <a:lnSpc>
                  <a:spcPts val="1500"/>
                </a:lnSpc>
                <a:buClr>
                  <a:srgbClr val="000000"/>
                </a:buClr>
              </a:pPr>
              <a:r>
                <a:rPr lang="ru-RU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Возможность выезда инженера на объект</a:t>
              </a:r>
            </a:p>
          </p:txBody>
        </p:sp>
      </p:grp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33174BA1-04BA-4F2E-BF89-4B55AA2915AB}"/>
              </a:ext>
            </a:extLst>
          </p:cNvPr>
          <p:cNvSpPr/>
          <p:nvPr/>
        </p:nvSpPr>
        <p:spPr>
          <a:xfrm>
            <a:off x="900408" y="3606702"/>
            <a:ext cx="59132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НА ОБЩИЙ ЯЩИК 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400" u="sng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pojaranet@broker-sb.ru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3FAB0017-6F41-4893-9AA7-2639E955F2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35" y="3489671"/>
            <a:ext cx="551317" cy="5513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D9DED77-4C0E-4867-8C5A-D5D5D2A63A20}"/>
              </a:ext>
            </a:extLst>
          </p:cNvPr>
          <p:cNvPicPr/>
          <p:nvPr/>
        </p:nvPicPr>
        <p:blipFill>
          <a:blip r:embed="rId7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947" y="40804"/>
            <a:ext cx="3387725" cy="25209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Овал 38">
            <a:extLst>
              <a:ext uri="{FF2B5EF4-FFF2-40B4-BE49-F238E27FC236}">
                <a16:creationId xmlns:a16="http://schemas.microsoft.com/office/drawing/2014/main" id="{94B3D4FF-C2B0-4BA7-8774-F59B19B2AFF4}"/>
              </a:ext>
            </a:extLst>
          </p:cNvPr>
          <p:cNvSpPr/>
          <p:nvPr/>
        </p:nvSpPr>
        <p:spPr>
          <a:xfrm>
            <a:off x="313720" y="4471311"/>
            <a:ext cx="551317" cy="58055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BFDB7E56-FA46-4994-AF40-9646F0A637B9}"/>
              </a:ext>
            </a:extLst>
          </p:cNvPr>
          <p:cNvSpPr/>
          <p:nvPr/>
        </p:nvSpPr>
        <p:spPr>
          <a:xfrm>
            <a:off x="319736" y="5285158"/>
            <a:ext cx="539286" cy="58055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1167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</TotalTime>
  <Words>88</Words>
  <Application>Microsoft Office PowerPoint</Application>
  <PresentationFormat>Лист A4 (210x297 мм)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Segoe UI</vt:lpstr>
      <vt:lpstr>Wingdings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Холмогорова Валерия Вадимовна</dc:creator>
  <cp:lastModifiedBy>Рауткина Юлия Евгеньевна</cp:lastModifiedBy>
  <cp:revision>36</cp:revision>
  <cp:lastPrinted>2019-01-29T15:44:16Z</cp:lastPrinted>
  <dcterms:created xsi:type="dcterms:W3CDTF">2019-01-29T13:54:47Z</dcterms:created>
  <dcterms:modified xsi:type="dcterms:W3CDTF">2021-07-20T10:21:29Z</dcterms:modified>
</cp:coreProperties>
</file>